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9" r:id="rId2"/>
    <p:sldId id="263" r:id="rId3"/>
    <p:sldId id="267" r:id="rId4"/>
    <p:sldId id="271" r:id="rId5"/>
    <p:sldId id="289" r:id="rId6"/>
    <p:sldId id="290" r:id="rId7"/>
    <p:sldId id="291" r:id="rId8"/>
    <p:sldId id="264" r:id="rId9"/>
    <p:sldId id="287" r:id="rId10"/>
    <p:sldId id="257" r:id="rId11"/>
    <p:sldId id="278" r:id="rId12"/>
    <p:sldId id="280" r:id="rId13"/>
    <p:sldId id="272" r:id="rId14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" d="1"/>
          <a:sy n="1" d="1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C0EF7-5CD7-424B-93D6-C75836F82BA4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1B7F6-B7FC-45D1-BD52-38956FFA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055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28860" y="1500174"/>
            <a:ext cx="6286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Презентация</a:t>
            </a:r>
          </a:p>
          <a:p>
            <a:pPr algn="ctr"/>
            <a:r>
              <a:rPr lang="ru-RU" sz="36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Духовно – нравственное воспитание дошкольников</a:t>
            </a:r>
            <a:endParaRPr lang="ru-RU" sz="36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57686" y="4786322"/>
            <a:ext cx="4572000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smtClean="0">
                <a:solidFill>
                  <a:srgbClr val="7030A0"/>
                </a:solidFill>
                <a:latin typeface="Monotype Corsiva" panose="03010101010201010101" pitchFamily="66" charset="0"/>
              </a:rPr>
              <a:t>Педагог: Белова Т.А.</a:t>
            </a:r>
            <a:endParaRPr lang="en-US" altLang="ru-RU" b="1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Picture 3" descr="C:\Users\Пользователь\Downloads\img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656" t="42708" r="32031" b="8333"/>
          <a:stretch>
            <a:fillRect/>
          </a:stretch>
        </p:blipFill>
        <p:spPr bwMode="auto">
          <a:xfrm>
            <a:off x="571472" y="3071810"/>
            <a:ext cx="3554040" cy="288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034" y="285728"/>
            <a:ext cx="8072494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0344" y="0"/>
            <a:ext cx="9144000" cy="685800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57158" y="714356"/>
            <a:ext cx="8572560" cy="3780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Окружающая ребёнка среда перенасыщена цифровыми источниками информации и техническими приборами для общения. Дети видят, как родители проводят время у экрана компьютера, телефона или планшета. </a:t>
            </a:r>
            <a:r>
              <a:rPr kumimoji="0" lang="ru-RU" sz="2000" b="0" i="0" u="none" strike="noStrike" cap="none" normalizeH="0" baseline="0" err="1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Гаджеты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легко захватывают и детское внимание, поэтому время передачи культуры общения, традиций, моральных основ может быть упущено, и сформировать нравственные качества в будущем окажется сложной задачей.</a:t>
            </a:r>
            <a:endParaRPr kumimoji="0" lang="ru-RU" sz="2000" b="0" i="0" u="none" strike="noStrike" cap="none" normalizeH="0" baseline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 материальные ценности превозносят над духовными, поэтому у детей искажены представления о доброте, милосердии, великодушии, справедливости, гражданственности и патриотизме.</a:t>
            </a:r>
            <a:r>
              <a:rPr lang="ru-RU" sz="2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Воспитание у детей  любви к Отчизне невозможно без привития интереса к своей малой Родине, её людям, их культуре, творчеству.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8662" y="142852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Введение</a:t>
            </a:r>
            <a:endParaRPr lang="ru-RU" sz="3600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7" name="Picture 2" descr="C:\Users\Пользователь\Downloads\titlekopiya2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b="4400"/>
          <a:stretch>
            <a:fillRect/>
          </a:stretch>
        </p:blipFill>
        <p:spPr bwMode="auto">
          <a:xfrm>
            <a:off x="7072330" y="4071942"/>
            <a:ext cx="1769859" cy="1692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071538" y="4357694"/>
            <a:ext cx="57864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Наши дети – это наша старость.</a:t>
            </a:r>
          </a:p>
          <a:p>
            <a:pPr algn="ctr"/>
            <a:r>
              <a:rPr lang="ru-RU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Правильное воспитание- это наша счастливая старость,</a:t>
            </a:r>
          </a:p>
          <a:p>
            <a:pPr algn="ctr"/>
            <a:r>
              <a:rPr lang="ru-RU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плохое воспитание – это наше будущее горе, это наши слезы.</a:t>
            </a:r>
          </a:p>
          <a:p>
            <a:pPr algn="ctr"/>
            <a:r>
              <a:rPr lang="ru-RU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Это наша вина перед другими людьми</a:t>
            </a:r>
            <a:r>
              <a:rPr 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  <a:endParaRPr lang="ru-RU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03848" y="593375"/>
            <a:ext cx="53578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духовно – нравственного воспитания дошкольного образования </a:t>
            </a:r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3" descr="C:\Users\Пользователь\Downloads\img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656" t="42708" r="32031" b="8333"/>
          <a:stretch>
            <a:fillRect/>
          </a:stretch>
        </p:blipFill>
        <p:spPr bwMode="auto">
          <a:xfrm>
            <a:off x="285720" y="285728"/>
            <a:ext cx="2754381" cy="2232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57224" y="2571744"/>
            <a:ext cx="79296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в том, чтобы посеять и взрастить в душах наших  детей семена любви к родному дому, семье, городу, стране, природе, к истории, культуре и духовному богатству нашего народа. </a:t>
            </a:r>
          </a:p>
          <a:p>
            <a:pPr algn="ctr"/>
            <a:r>
              <a:rPr lang="ru-RU" sz="2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Родина, Отечество, Единение, Духовность в этих словах близкие каждому человеку образы: мать и отец,, те кто даёт жизнь новому существу, единение и духовная сущность каждой семьи.</a:t>
            </a:r>
            <a:endParaRPr lang="ru-RU" sz="20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0298" y="492919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К.Д.Ушинский писал: </a:t>
            </a:r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нет человека без самолюбия, так и нет человека без любви к отечеству, и эта любовь дает воспитанию верный ключ к сердцу человека</a:t>
            </a:r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…»</a:t>
            </a:r>
            <a:endParaRPr lang="ru-RU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488" y="1214422"/>
            <a:ext cx="60722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 памяти нет традиций, без традиции нет воспитания,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 воспитания нет культуры, без культуры нет духовности,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 духовности нет личности, без личности нет народа!»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71638" y="357166"/>
            <a:ext cx="70723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Актуальность.</a:t>
            </a:r>
          </a:p>
          <a:p>
            <a:pPr algn="ctr"/>
            <a:endParaRPr lang="ru-RU" sz="2400" b="1" i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Пользователь\Downloads\vospit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8750" t="16250" r="10625"/>
          <a:stretch>
            <a:fillRect/>
          </a:stretch>
        </p:blipFill>
        <p:spPr bwMode="auto">
          <a:xfrm>
            <a:off x="285721" y="1285860"/>
            <a:ext cx="2571767" cy="226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57224" y="3929066"/>
            <a:ext cx="778674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Ребёнок должен обрести моральные ориентиры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в условиях технически и материально насыщенного окружения.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Нельзя прервать связь времён и поколений, чтобы не исчезла и не растворилась душа русского народа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857232"/>
            <a:ext cx="835824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Создать условия для приобщения детей 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среднего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дошкольного возраста к духовно-нравственным ценностям, воспитывать готовность следовать им.</a:t>
            </a:r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Знакомить детей с культурой и историей своего народа.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Расширить представления 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быте, православных традициях, декоративно-прикладном искусстве, устном народном творчестве (сказках).</a:t>
            </a:r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 речь как средство и форму мыслительной деятельности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Воспитывать духовно-нравственную личность, достойных будущих граждан России, патриотов своего Отечества, любовь к родному краю, городу,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вызывать чувство гордости за него и желание узнать новое.</a:t>
            </a:r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Повысить педагогическую компетентность родителей в духовно- нравственном воспитании детей дошкольного возраста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488" y="4572008"/>
            <a:ext cx="35333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Ожидаемые результаты</a:t>
            </a:r>
            <a:endParaRPr lang="ru-RU" sz="28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5214950"/>
            <a:ext cx="7215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целенаправленной воспитательной, систематической работы  будут сформированы у детей элементы патриотизма и гражданской ответственности. </a:t>
            </a:r>
            <a:endParaRPr lang="ru-RU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57158" y="428604"/>
            <a:ext cx="8352000" cy="115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Нравственное воспитание является важнейшей стороной</a:t>
            </a:r>
          </a:p>
          <a:p>
            <a:pPr algn="ctr"/>
            <a:r>
              <a:rPr lang="ru-RU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формирования и развития личности ребёнка и предполагает </a:t>
            </a:r>
          </a:p>
          <a:p>
            <a:pPr algn="ctr"/>
            <a:r>
              <a:rPr lang="ru-RU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становление его отношений</a:t>
            </a:r>
          </a:p>
          <a:p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2643174" y="1714488"/>
            <a:ext cx="1571636" cy="21431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214810" y="1714488"/>
            <a:ext cx="1785950" cy="21431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214810" y="1714488"/>
            <a:ext cx="2857520" cy="10715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2143108" y="1714488"/>
            <a:ext cx="2071702" cy="9286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214810" y="1714488"/>
            <a:ext cx="2000264" cy="17859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3178959" y="2750339"/>
            <a:ext cx="3000396" cy="9286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2500298" y="1857364"/>
            <a:ext cx="1857388" cy="15716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2321703" y="2893215"/>
            <a:ext cx="3071834" cy="714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428596" y="1785926"/>
            <a:ext cx="2071702" cy="4286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28596" y="2857496"/>
            <a:ext cx="2071702" cy="4286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57224" y="3929066"/>
            <a:ext cx="2071702" cy="4286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14480" y="5000636"/>
            <a:ext cx="2286016" cy="4286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000628" y="5000636"/>
            <a:ext cx="2286016" cy="4286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86446" y="3857628"/>
            <a:ext cx="2000264" cy="4286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715140" y="2928934"/>
            <a:ext cx="2000264" cy="4286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357950" y="1785926"/>
            <a:ext cx="2000264" cy="4286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500034" y="178592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 родителям</a:t>
            </a:r>
            <a:endParaRPr lang="ru-RU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71472" y="2857496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Коллективу</a:t>
            </a:r>
            <a:endParaRPr lang="ru-RU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071538" y="3929066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Окружающим</a:t>
            </a:r>
            <a:endParaRPr lang="ru-RU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500826" y="178592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Родине</a:t>
            </a:r>
            <a:endParaRPr lang="ru-RU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929454" y="2928934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Обществу</a:t>
            </a:r>
            <a:endParaRPr lang="ru-RU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857884" y="385762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Труду</a:t>
            </a:r>
            <a:endParaRPr lang="ru-RU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928794" y="5000636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Самому себе</a:t>
            </a:r>
            <a:endParaRPr lang="ru-RU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929190" y="5000637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Своим обязанностям</a:t>
            </a:r>
            <a:endParaRPr lang="ru-RU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71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48" y="857232"/>
            <a:ext cx="7715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 процессе нравственного воспитания у детей формируется чувства</a:t>
            </a:r>
            <a:endParaRPr lang="ru-RU" sz="28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072463" y="1762914"/>
            <a:ext cx="341756" cy="1857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2517707" y="3202982"/>
            <a:ext cx="341756" cy="1857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606700" y="2977020"/>
            <a:ext cx="341756" cy="1857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374905" y="1902078"/>
            <a:ext cx="341756" cy="1857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206459" y="2148586"/>
            <a:ext cx="341756" cy="13255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02005" y="3826838"/>
            <a:ext cx="1589447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Товарищества</a:t>
            </a:r>
            <a:endParaRPr 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0673" y="5336438"/>
            <a:ext cx="2295148" cy="58477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отношение к действительности</a:t>
            </a:r>
            <a:endParaRPr 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16358" y="3567160"/>
            <a:ext cx="1709233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Коллективизма</a:t>
            </a:r>
            <a:endParaRPr 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71433" y="4997884"/>
            <a:ext cx="1541506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Патриотизма</a:t>
            </a:r>
            <a:endParaRPr 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89520" y="4113245"/>
            <a:ext cx="2512526" cy="3385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к людям труда</a:t>
            </a:r>
            <a:endParaRPr 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500042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Духовно – нравственный портрет ребёнка</a:t>
            </a:r>
            <a:endParaRPr lang="ru-RU" sz="32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428736"/>
            <a:ext cx="8429716" cy="46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Добрый, не причиняющий зла живому. </a:t>
            </a:r>
          </a:p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Честный и справедливый.  </a:t>
            </a:r>
          </a:p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Любящий и заботливый.</a:t>
            </a:r>
          </a:p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Трудолюбивый и настойчивый.</a:t>
            </a:r>
          </a:p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Творящий и оберегающий  красоту мира.</a:t>
            </a:r>
          </a:p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Стремящийся к знаниям и критично мыслящий.</a:t>
            </a:r>
          </a:p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Смелый и решительный.</a:t>
            </a:r>
          </a:p>
          <a:p>
            <a:r>
              <a:rPr lang="ru-RU" sz="200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Сводолюбивый</a:t>
            </a:r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ответственный.</a:t>
            </a:r>
          </a:p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Самостоятельный и законопослушный.</a:t>
            </a:r>
          </a:p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Чувствующий  свою связь с народом, страной, культурой.</a:t>
            </a:r>
          </a:p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Бережный относящийся к слову, к своим речевым поступкам.</a:t>
            </a:r>
          </a:p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Патриотичный ( готовый поступиться своими интересами).</a:t>
            </a:r>
          </a:p>
          <a:p>
            <a:r>
              <a:rPr lang="ru-RU" sz="20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Толерантный ( уважающих других, не похожих на </a:t>
            </a:r>
            <a:r>
              <a:rPr lang="ru-RU" sz="24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него)</a:t>
            </a:r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/>
          </a:p>
        </p:txBody>
      </p:sp>
      <p:pic>
        <p:nvPicPr>
          <p:cNvPr id="5" name="Picture 2" descr="C:\Users\Пользователь\Downloads\vospit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8750" t="16250" r="10625"/>
          <a:stretch>
            <a:fillRect/>
          </a:stretch>
        </p:blipFill>
        <p:spPr bwMode="auto">
          <a:xfrm>
            <a:off x="5500690" y="1357298"/>
            <a:ext cx="3511904" cy="2736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786050" y="7143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83568" y="2357430"/>
            <a:ext cx="2520280" cy="316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 descr="C:\Users\Алёнушка\Desktop\den_vospitatel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2357430"/>
            <a:ext cx="2805853" cy="273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411760" y="49264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любви к Родине- </a:t>
            </a:r>
            <a:r>
              <a:rPr lang="ru-RU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 и любовь к родным местам, и гордость за свой народ, и ощущение своей неразрывности со всем окружающим.</a:t>
            </a:r>
            <a:endParaRPr lang="ru-RU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D:\диск с\Desktop\нравственность\0011-011-Formirovanie-znanij-o-seme-v-sisteme-dukhovno-nravstvennogo-i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8575" y="2228850"/>
            <a:ext cx="9115425" cy="46291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2" descr="C:\Users\Пользователь\Downloads\titlekopiya2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10167"/>
          <a:stretch>
            <a:fillRect/>
          </a:stretch>
        </p:blipFill>
        <p:spPr bwMode="auto">
          <a:xfrm>
            <a:off x="285720" y="428604"/>
            <a:ext cx="2444545" cy="2196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714612" y="500042"/>
            <a:ext cx="64293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Игра</a:t>
            </a:r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естественный спутник жизни ребенка, источник радостных эмоций, обладающий великой воспитательной силой. </a:t>
            </a:r>
          </a:p>
          <a:p>
            <a:pPr algn="ctr"/>
            <a:r>
              <a:rPr lang="ru-RU" sz="2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Игра - основной вид деятельности в детском саду.</a:t>
            </a:r>
          </a:p>
          <a:p>
            <a:pPr algn="ctr"/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в своей работе я обращаюсь к игре: как к современной, так и к народной</a:t>
            </a:r>
            <a:endParaRPr lang="ru-RU" sz="20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28596" y="4286256"/>
            <a:ext cx="8715404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Русские народные игры: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«Кто сильнее», «Ловкий в кругу», «Ручеёк», «</a:t>
            </a:r>
            <a:r>
              <a:rPr kumimoji="0" lang="ru-RU" sz="2000" b="0" i="0" u="none" strike="noStrike" cap="none" normalizeH="0" baseline="0" err="1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Перитягивание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каната», «Кубанка»,» «Тополёк», «Коники», «Подсолнухи», «Утки», «утка и селезень», «Петушок», « Завивайся плетень», « Мак»,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 Прыганье через шапку», «Напои коня».</a:t>
            </a:r>
            <a:endParaRPr kumimoji="0" lang="ru-RU" sz="2000" b="0" i="0" u="none" strike="noStrike" cap="none" normalizeH="0" baseline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2643182"/>
            <a:ext cx="73580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Народные игры являются неотъемлемой частью духовно- нравственного воспитания дошкольников. В них отражается образ жизни людей, их труд, быт, национальные устои, представления о чести</a:t>
            </a:r>
            <a:endParaRPr lang="ru-RU" sz="2000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786182" y="928670"/>
            <a:ext cx="48577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игры </a:t>
            </a:r>
            <a:r>
              <a:rPr lang="ru-RU" sz="2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 с национальным колоритом: «Чей сарафан?», «Укрась одежду национальным узором», «Сортируй узоры»,» Из каких частей состоит кубанский флаг»,</a:t>
            </a:r>
          </a:p>
          <a:p>
            <a:r>
              <a:rPr lang="ru-RU" sz="2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«Какие цвета кубанского флага»,</a:t>
            </a:r>
          </a:p>
          <a:p>
            <a:r>
              <a:rPr lang="ru-RU" sz="2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/>
          </a:p>
        </p:txBody>
      </p:sp>
      <p:pic>
        <p:nvPicPr>
          <p:cNvPr id="4" name="Picture 3" descr="C:\Users\Пользователь\Downloads\img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656" t="42708" r="32031" b="8333"/>
          <a:stretch>
            <a:fillRect/>
          </a:stretch>
        </p:blipFill>
        <p:spPr bwMode="auto">
          <a:xfrm>
            <a:off x="285720" y="500042"/>
            <a:ext cx="3287492" cy="2664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2910" y="3429000"/>
            <a:ext cx="82153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 Собери герб Кубани из частей», «Чем занимаются кубанцы в настоящее время», « Подбери костюм для казака и казачки», « Время, время остановись к нашим предкам повернись», «Какие блюда кубанской кухни вы знаете», «Назови орудие труда», «Мой город любимый», « Назови растение», « Поймай рыбу», « Знатоки природы».</a:t>
            </a:r>
            <a:endParaRPr lang="ru-RU" sz="200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57422" y="47148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46172" y="820551"/>
            <a:ext cx="46434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mtClean="0"/>
              <a:t>«</a:t>
            </a:r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родному краю,</a:t>
            </a:r>
          </a:p>
          <a:p>
            <a:pPr algn="ctr"/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его истории – основа,</a:t>
            </a:r>
          </a:p>
          <a:p>
            <a:pPr algn="ctr"/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которой только и может</a:t>
            </a:r>
          </a:p>
          <a:p>
            <a:pPr algn="ctr"/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осуществиться рост</a:t>
            </a:r>
          </a:p>
          <a:p>
            <a:pPr algn="ctr"/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духовной культуры всего</a:t>
            </a:r>
          </a:p>
          <a:p>
            <a:pPr algn="ctr"/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общества»</a:t>
            </a:r>
          </a:p>
          <a:p>
            <a:pPr algn="ctr"/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Д.С. Лихачев</a:t>
            </a:r>
            <a:endParaRPr lang="ru-RU" sz="20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3" descr="C:\Users\Алёнушка\Desktop\den_vospitatela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4088" y="415935"/>
            <a:ext cx="2584339" cy="2520000"/>
          </a:xfrm>
          <a:prstGeom prst="rect">
            <a:avLst/>
          </a:prstGeom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067944" y="3734506"/>
            <a:ext cx="4139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предметно-пространственная среда детского сада пополнилась различными видами театров по русским народным сказкам, народными костюмами.</a:t>
            </a:r>
          </a:p>
        </p:txBody>
      </p:sp>
      <p:pic>
        <p:nvPicPr>
          <p:cNvPr id="8" name="Picture 2" descr="H:\Конкурс Кубань\Новая папка\0_71286_6e2c44a2_XL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92581" y="3327926"/>
            <a:ext cx="3143248" cy="314324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Пользователь\Downloads\img1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2" descr="C:\Users\Пользователь\Downloads\vospit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8750" t="16250" r="10625"/>
          <a:stretch>
            <a:fillRect/>
          </a:stretch>
        </p:blipFill>
        <p:spPr bwMode="auto">
          <a:xfrm>
            <a:off x="285720" y="0"/>
            <a:ext cx="3188441" cy="2484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714744" y="1142984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endParaRPr lang="ru-RU" sz="32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2357430"/>
            <a:ext cx="842968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Дети усвоят направленность и открытость к добру.</a:t>
            </a:r>
          </a:p>
          <a:p>
            <a:pPr algn="r"/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Сформируют позитивное отношение к окружающему миру, другим людям и самому себе, отношению  со взрослыми и сверстниками.</a:t>
            </a:r>
          </a:p>
          <a:p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Проявят потребность и готовность к состраданию и </a:t>
            </a:r>
            <a:r>
              <a:rPr lang="ru-RU" sz="2000" b="1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сорадованию</a:t>
            </a:r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Воспитают чувство патриотизма, потребность в самоотверженном служении на благо Отечества.</a:t>
            </a:r>
          </a:p>
          <a:p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Познакомятся с православной культурой,  формами традиционного семейного уклада, пониманием своего места в семье, примут посильное участие в домашних делах.</a:t>
            </a:r>
          </a:p>
          <a:p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Воспитают ответственность за свои поступки и дела,</a:t>
            </a:r>
          </a:p>
          <a:p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деятельное отношение к труду.</a:t>
            </a:r>
          </a:p>
          <a:p>
            <a:endParaRPr lang="ru-RU" smtClean="0"/>
          </a:p>
          <a:p>
            <a:endParaRPr lang="ru-RU" smtClean="0"/>
          </a:p>
          <a:p>
            <a:r>
              <a:rPr lang="ru-RU" smtClean="0"/>
              <a:t> </a:t>
            </a:r>
            <a:endParaRPr lang="ru-RU"/>
          </a:p>
        </p:txBody>
      </p:sp>
      <p:pic>
        <p:nvPicPr>
          <p:cNvPr id="9" name="Picture 2" descr="C:\Users\Пользователь\Desktop\нравственность\90.jpg"/>
          <p:cNvPicPr>
            <a:picLocks noChangeAspect="1" noChangeArrowheads="1"/>
          </p:cNvPicPr>
          <p:nvPr/>
        </p:nvPicPr>
        <p:blipFill>
          <a:blip r:embed="rId4"/>
          <a:srcRect l="64000" t="66667" r="4800"/>
          <a:stretch>
            <a:fillRect/>
          </a:stretch>
        </p:blipFill>
        <p:spPr bwMode="auto">
          <a:xfrm>
            <a:off x="6715140" y="4929198"/>
            <a:ext cx="1974401" cy="16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C:\Users\Пользователь\Desktop\нравственность\9.jpg"/>
          <p:cNvPicPr>
            <a:picLocks noChangeAspect="1" noChangeArrowheads="1"/>
          </p:cNvPicPr>
          <p:nvPr/>
        </p:nvPicPr>
        <p:blipFill>
          <a:blip r:embed="rId5"/>
          <a:srcRect l="74219" t="73959"/>
          <a:stretch>
            <a:fillRect/>
          </a:stretch>
        </p:blipFill>
        <p:spPr bwMode="auto">
          <a:xfrm>
            <a:off x="6357950" y="357166"/>
            <a:ext cx="235739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808</Words>
  <Application>Microsoft Office PowerPoint</Application>
  <PresentationFormat>Экран (4:3)</PresentationFormat>
  <Paragraphs>99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Lenovo</cp:lastModifiedBy>
  <cp:revision>108</cp:revision>
  <dcterms:created xsi:type="dcterms:W3CDTF">2019-05-17T15:33:00Z</dcterms:created>
  <dcterms:modified xsi:type="dcterms:W3CDTF">2025-10-23T09:47:14Z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26911757DFB0442D807974C69E31039C_13</vt:lpwstr>
  </property>
  <property fmtid="{D5CDD505-2E9C-101B-9397-08002B2CF9AE}" pid="3" name="KSOProductBuildVer">
    <vt:lpwstr>1049-12.2.0.22549</vt:lpwstr>
  </property>
</Properties>
</file>